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345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A9E8-654E-54D1-DDBA-5A700199C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1125E-7E12-F7B0-022E-37DDD7441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70A15-68C3-4482-0766-E6EB33D01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B6E33-B029-AC34-D86F-CA22E3D39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90B3-D037-A9D0-0394-922F90937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6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6A67B-0ADA-041D-0A57-B5C444BC2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87ABA1-D1D8-BF33-D59A-C5337776F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66790-010E-4C9C-2637-779149978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CBB1D-98F3-C641-7F03-8BE9A041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87E7D-020E-34FE-8FD3-187F0094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17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D70DB9-A835-0D8E-9732-40442D2C14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8D1FB-F6EB-C376-DB20-20150B875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1B9F5-7432-1E37-C04F-889F0C0A3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BFA4E-96CD-5EBB-B2EF-D69999D0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37895-99B2-703B-A608-C75FA40E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6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Наз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 hasCustomPrompt="1"/>
          </p:nvPr>
        </p:nvSpPr>
        <p:spPr>
          <a:xfrm>
            <a:off x="889000" y="1149350"/>
            <a:ext cx="10414000" cy="23241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2" name="Основний текст, рівень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89000" y="3536950"/>
            <a:ext cx="10414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166162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горизонта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Вид на пляж і море з трав’янистої піщаної дюни"/>
          <p:cNvSpPr>
            <a:spLocks noGrp="1"/>
          </p:cNvSpPr>
          <p:nvPr>
            <p:ph type="pic" idx="21"/>
          </p:nvPr>
        </p:nvSpPr>
        <p:spPr>
          <a:xfrm>
            <a:off x="1562984" y="-196850"/>
            <a:ext cx="9067801" cy="6045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 hasCustomPrompt="1"/>
          </p:nvPr>
        </p:nvSpPr>
        <p:spPr>
          <a:xfrm>
            <a:off x="317500" y="4756150"/>
            <a:ext cx="11557000" cy="10033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Основний текст, рівень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17500" y="5721350"/>
            <a:ext cx="11557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645991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− цент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 hasCustomPrompt="1"/>
          </p:nvPr>
        </p:nvSpPr>
        <p:spPr>
          <a:xfrm>
            <a:off x="889000" y="2266950"/>
            <a:ext cx="10414000" cy="23241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9588564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вертика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Чапля летить низько над пляжем із низеньким парканом на передньому плані"/>
          <p:cNvSpPr>
            <a:spLocks noGrp="1"/>
          </p:cNvSpPr>
          <p:nvPr>
            <p:ph type="pic" sz="half" idx="21"/>
          </p:nvPr>
        </p:nvSpPr>
        <p:spPr>
          <a:xfrm>
            <a:off x="6413500" y="476250"/>
            <a:ext cx="5734050" cy="5734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 hasCustomPrompt="1"/>
          </p:nvPr>
        </p:nvSpPr>
        <p:spPr>
          <a:xfrm>
            <a:off x="825500" y="476250"/>
            <a:ext cx="5111750" cy="2774950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r>
              <a:t>Текст заголовка</a:t>
            </a:r>
          </a:p>
        </p:txBody>
      </p:sp>
      <p:sp>
        <p:nvSpPr>
          <p:cNvPr id="40" name="Основний текст, рівень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25500" y="3263900"/>
            <a:ext cx="5111750" cy="28638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0" algn="ctr">
              <a:spcBef>
                <a:spcPts val="0"/>
              </a:spcBef>
              <a:buSzTx/>
              <a:buNone/>
              <a:defRPr sz="2700"/>
            </a:lvl2pPr>
            <a:lvl3pPr marL="0" indent="0" algn="ctr">
              <a:spcBef>
                <a:spcPts val="0"/>
              </a:spcBef>
              <a:buSzTx/>
              <a:buNone/>
              <a:defRPr sz="2700"/>
            </a:lvl3pPr>
            <a:lvl4pPr marL="0" indent="0" algn="ctr">
              <a:spcBef>
                <a:spcPts val="0"/>
              </a:spcBef>
              <a:buSzTx/>
              <a:buNone/>
              <a:defRPr sz="2700"/>
            </a:lvl4pPr>
            <a:lvl5pPr marL="0" indent="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6049785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(угорі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1028136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Основний текст, рівень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078306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іщана стежка між двома пагорбами, що веде до океану"/>
          <p:cNvSpPr>
            <a:spLocks noGrp="1"/>
          </p:cNvSpPr>
          <p:nvPr>
            <p:ph type="pic" sz="half" idx="21"/>
          </p:nvPr>
        </p:nvSpPr>
        <p:spPr>
          <a:xfrm>
            <a:off x="5480050" y="1574800"/>
            <a:ext cx="6972300" cy="464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7" name="Основний текст, рівень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44550" y="1574800"/>
            <a:ext cx="5111750" cy="4648200"/>
          </a:xfrm>
          <a:prstGeom prst="rect">
            <a:avLst/>
          </a:prstGeom>
        </p:spPr>
        <p:txBody>
          <a:bodyPr/>
          <a:lstStyle>
            <a:lvl1pPr marL="279400" indent="-279400">
              <a:spcBef>
                <a:spcPts val="2250"/>
              </a:spcBef>
              <a:defRPr sz="1900"/>
            </a:lvl1pPr>
            <a:lvl2pPr marL="558800" indent="-279400">
              <a:spcBef>
                <a:spcPts val="2250"/>
              </a:spcBef>
              <a:defRPr sz="1900"/>
            </a:lvl2pPr>
            <a:lvl3pPr marL="838200" indent="-279400">
              <a:spcBef>
                <a:spcPts val="2250"/>
              </a:spcBef>
              <a:defRPr sz="1900"/>
            </a:lvl3pPr>
            <a:lvl4pPr marL="1117600" indent="-279400">
              <a:spcBef>
                <a:spcPts val="2250"/>
              </a:spcBef>
              <a:defRPr sz="1900"/>
            </a:lvl4pPr>
            <a:lvl5pPr marL="1397000" indent="-279400">
              <a:spcBef>
                <a:spcPts val="2250"/>
              </a:spcBef>
              <a:defRPr sz="1900"/>
            </a:lvl5pPr>
          </a:lstStyle>
          <a:p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317251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Основний текст, рівень 1…"/>
          <p:cNvSpPr txBox="1">
            <a:spLocks noGrp="1"/>
          </p:cNvSpPr>
          <p:nvPr>
            <p:ph type="body" idx="1" hasCustomPrompt="1"/>
          </p:nvPr>
        </p:nvSpPr>
        <p:spPr>
          <a:xfrm>
            <a:off x="844550" y="889000"/>
            <a:ext cx="10502900" cy="508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7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605838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B84D5-80D6-DEAC-4B02-89B50D35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24B89-4E82-14F8-AFA8-8E7B55FB2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EB6ED-1B33-07E0-837A-A46BF8EA4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70516-AB51-09EC-9582-D731B09C2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27462-AE6E-C2D7-DA42-8BE2BDA92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68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- потрійн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іщана стежка між двома пагорбами, що веде до океану"/>
          <p:cNvSpPr>
            <a:spLocks noGrp="1"/>
          </p:cNvSpPr>
          <p:nvPr>
            <p:ph type="pic" sz="quarter" idx="21"/>
          </p:nvPr>
        </p:nvSpPr>
        <p:spPr>
          <a:xfrm>
            <a:off x="7650163" y="3524250"/>
            <a:ext cx="4162425" cy="27749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Чапля летить низько над пляжем із низеньким парканом на передньому плані"/>
          <p:cNvSpPr>
            <a:spLocks noGrp="1"/>
          </p:cNvSpPr>
          <p:nvPr>
            <p:ph type="pic" sz="quarter" idx="22"/>
          </p:nvPr>
        </p:nvSpPr>
        <p:spPr>
          <a:xfrm>
            <a:off x="7880350" y="431800"/>
            <a:ext cx="3702050" cy="3702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Вид на пляж і море з трав’янистої піщаної дюни"/>
          <p:cNvSpPr>
            <a:spLocks noGrp="1"/>
          </p:cNvSpPr>
          <p:nvPr>
            <p:ph type="pic" idx="23"/>
          </p:nvPr>
        </p:nvSpPr>
        <p:spPr>
          <a:xfrm>
            <a:off x="-495300" y="565150"/>
            <a:ext cx="8601075" cy="5734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8843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Степан Яблучко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193800" y="4476750"/>
            <a:ext cx="9810750" cy="348813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00" i="1"/>
            </a:lvl1pPr>
          </a:lstStyle>
          <a:p>
            <a:r>
              <a:t>–Степан Яблучко</a:t>
            </a:r>
          </a:p>
        </p:txBody>
      </p:sp>
      <p:sp>
        <p:nvSpPr>
          <p:cNvPr id="94" name="“Введіть цитату тут.”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193800" y="3008888"/>
            <a:ext cx="9810750" cy="47192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“Введіть цитату тут.” 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7686243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Вид на пляж і море з трав’янистої піщаної дюни"/>
          <p:cNvSpPr>
            <a:spLocks noGrp="1"/>
          </p:cNvSpPr>
          <p:nvPr>
            <p:ph type="pic" idx="21"/>
          </p:nvPr>
        </p:nvSpPr>
        <p:spPr>
          <a:xfrm>
            <a:off x="-25400" y="-635000"/>
            <a:ext cx="12242800" cy="81618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2966573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64771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C3CD7-E1C1-072F-0363-3931F3924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5DFC5-189C-985C-5162-9BC7B8727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CA3A7-4568-9FF5-BCB9-2F4D74F4B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4F2D8-FABF-B36C-66EF-FA7BC1BAE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A711F-0129-4842-12CD-7ABF8DB68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A72E1-D256-D6F6-6095-7065E245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A82FE-1C43-C9CC-7A7E-7B66C6365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0B1F8-592C-22CA-D320-8D54437B8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4821A-D229-E45D-571B-D3D365A0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91343-92A8-5104-93ED-B9CCDC1A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7EEE9-7874-D033-9AA6-65356CC2D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6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544C-C9C6-CFA6-1BD3-6FA86BAA8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110F3-E698-5522-6A56-6AC4ED9DA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94ED2-4B8A-81AF-334E-921BDB502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EDA52C-46C3-BDCA-45AD-351B79C8B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B05D0E-7E97-FBDE-0EFD-E7C297D3B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33E235-ACA0-CC18-5854-43C98B3D4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98413-B50B-D99A-39D6-D16DF889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A69262-4303-0452-0995-65CF989A0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5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22EFD-81AA-309B-C204-CBE7FAE0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133819-EBF8-E3CE-1572-20CB71C8E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3DCDE-A7DA-3A82-105D-54D89177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EF9C98-F183-56EB-9BEA-3EDE9042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13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B12B3B-E994-FBAC-3A93-892A65349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B0A99A-7502-0095-3F99-C6481146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53F32-0380-5CFB-7BD9-2981672B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EF67-9F5A-2F8E-E0AC-3D4B96A21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3DF40-9DCF-798B-B99F-51CF12A9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DE7CD-4DC5-B8EC-3B2D-6DA044348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0A21F-E505-8E0F-6A1C-0008759A9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E77921-5426-0751-21F4-0C4F4B58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18B8C-4719-3C78-A65A-8D3E02BB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1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F9740-0A92-D0C1-9053-94D066DA8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E2F819-9F87-6A99-97F3-364408C61F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64A5C-141C-EBE1-7716-694927811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23B33-6207-D04F-1159-62D6449F6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474E4-2CA6-6D4A-7D7D-1A2AFEF40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ECBAB-21B4-CABD-87AE-1019B843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6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91EB65-4D97-9C30-7BA5-5C7704CCB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76C32-7BAC-23F6-730F-D0DD875DF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085B2-A0FD-375D-910B-A067871842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E03CF1-C0DE-476A-A061-B08AC4A722D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F1EC9-324E-6E30-944E-E11859016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D0856-F010-872F-0C18-4F7CF7472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B5BD8A-000E-4BC1-ACE4-297501AA0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7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44550" y="177800"/>
            <a:ext cx="10502900" cy="11430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Основний текст, рівень 1…"/>
          <p:cNvSpPr txBox="1">
            <a:spLocks noGrp="1"/>
          </p:cNvSpPr>
          <p:nvPr>
            <p:ph type="body" idx="1"/>
          </p:nvPr>
        </p:nvSpPr>
        <p:spPr>
          <a:xfrm>
            <a:off x="844550" y="1574800"/>
            <a:ext cx="10502900" cy="46482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979516" y="6540500"/>
            <a:ext cx="296556" cy="28725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670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marL="0" marR="0" indent="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1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635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952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270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58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905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222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540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85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defRPr sz="26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G_2572.jpeg" descr="IMG_257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20" name="Якісні, відносні, присвійні прикметники"/>
          <p:cNvSpPr txBox="1"/>
          <p:nvPr/>
        </p:nvSpPr>
        <p:spPr>
          <a:xfrm>
            <a:off x="1267728" y="2195227"/>
            <a:ext cx="9656545" cy="1897955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2000"/>
            </a:lvl1pPr>
          </a:lstStyle>
          <a:p>
            <a:r>
              <a:rPr sz="6000"/>
              <a:t>Якісні, відносні, присвійні прикметники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G_2572.jpeg" descr="IMG_257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23" name="Усі прикметники за значенням поділяються на 3 групи:"/>
          <p:cNvSpPr txBox="1"/>
          <p:nvPr/>
        </p:nvSpPr>
        <p:spPr>
          <a:xfrm>
            <a:off x="547278" y="517771"/>
            <a:ext cx="11021729" cy="1590179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/>
            </a:lvl1pPr>
          </a:lstStyle>
          <a:p>
            <a:pPr algn="ctr" defTabSz="412750" hangingPunct="0"/>
            <a:r>
              <a:rPr sz="5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Усі прикметники за значенням поділяються на 3 групи:</a:t>
            </a:r>
          </a:p>
        </p:txBody>
      </p:sp>
      <p:grpSp>
        <p:nvGrpSpPr>
          <p:cNvPr id="126" name="Групувати"/>
          <p:cNvGrpSpPr/>
          <p:nvPr/>
        </p:nvGrpSpPr>
        <p:grpSpPr>
          <a:xfrm>
            <a:off x="827011" y="2242728"/>
            <a:ext cx="2237276" cy="1136651"/>
            <a:chOff x="0" y="0"/>
            <a:chExt cx="4474551" cy="2273300"/>
          </a:xfrm>
        </p:grpSpPr>
        <p:pic>
          <p:nvPicPr>
            <p:cNvPr id="124" name="IMG_2058.png" descr="IMG_2058.png"/>
            <p:cNvPicPr>
              <a:picLocks noChangeAspect="1"/>
            </p:cNvPicPr>
            <p:nvPr/>
          </p:nvPicPr>
          <p:blipFill>
            <a:blip r:embed="rId3"/>
            <a:srcRect r="82970"/>
            <a:stretch>
              <a:fillRect/>
            </a:stretch>
          </p:blipFill>
          <p:spPr>
            <a:xfrm>
              <a:off x="0" y="0"/>
              <a:ext cx="1507413" cy="22733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sp>
          <p:nvSpPr>
            <p:cNvPr id="125" name="якісні"/>
            <p:cNvSpPr txBox="1"/>
            <p:nvPr/>
          </p:nvSpPr>
          <p:spPr>
            <a:xfrm>
              <a:off x="1348696" y="588491"/>
              <a:ext cx="3125855" cy="16414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10000">
                  <a:solidFill>
                    <a:srgbClr val="E6911C"/>
                  </a:solidFill>
                </a:defRPr>
              </a:lvl1pPr>
            </a:lstStyle>
            <a:p>
              <a:pPr algn="ctr" defTabSz="412750" hangingPunct="0"/>
              <a:r>
                <a:rPr sz="5000" kern="0">
                  <a:latin typeface="Chalkboard SE Regular"/>
                  <a:sym typeface="Chalkboard SE Regular"/>
                </a:rPr>
                <a:t>якісні</a:t>
              </a:r>
            </a:p>
          </p:txBody>
        </p:sp>
      </p:grpSp>
      <p:grpSp>
        <p:nvGrpSpPr>
          <p:cNvPr id="129" name="Групувати"/>
          <p:cNvGrpSpPr/>
          <p:nvPr/>
        </p:nvGrpSpPr>
        <p:grpSpPr>
          <a:xfrm>
            <a:off x="3874594" y="2242728"/>
            <a:ext cx="3433178" cy="1136652"/>
            <a:chOff x="0" y="0"/>
            <a:chExt cx="6866353" cy="2273301"/>
          </a:xfrm>
        </p:grpSpPr>
        <p:pic>
          <p:nvPicPr>
            <p:cNvPr id="127" name="IMG_2058.png" descr="IMG_2058.png"/>
            <p:cNvPicPr>
              <a:picLocks noChangeAspect="1"/>
            </p:cNvPicPr>
            <p:nvPr/>
          </p:nvPicPr>
          <p:blipFill>
            <a:blip r:embed="rId3"/>
            <a:srcRect l="18475" r="60902"/>
            <a:stretch>
              <a:fillRect/>
            </a:stretch>
          </p:blipFill>
          <p:spPr>
            <a:xfrm>
              <a:off x="0" y="0"/>
              <a:ext cx="1825422" cy="227330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sp>
          <p:nvSpPr>
            <p:cNvPr id="128" name="відносні"/>
            <p:cNvSpPr txBox="1"/>
            <p:nvPr/>
          </p:nvSpPr>
          <p:spPr>
            <a:xfrm>
              <a:off x="1055192" y="588491"/>
              <a:ext cx="5811161" cy="16414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spAutoFit/>
            </a:bodyPr>
            <a:lstStyle>
              <a:lvl1pPr>
                <a:defRPr sz="10000">
                  <a:solidFill>
                    <a:srgbClr val="5439AA"/>
                  </a:solidFill>
                </a:defRPr>
              </a:lvl1pPr>
            </a:lstStyle>
            <a:p>
              <a:pPr algn="ctr" defTabSz="412750" hangingPunct="0"/>
              <a:r>
                <a:rPr sz="5000" kern="0">
                  <a:latin typeface="Chalkboard SE Regular"/>
                  <a:sym typeface="Chalkboard SE Regular"/>
                </a:rPr>
                <a:t>відносні</a:t>
              </a:r>
            </a:p>
          </p:txBody>
        </p:sp>
      </p:grpSp>
      <p:grpSp>
        <p:nvGrpSpPr>
          <p:cNvPr id="132" name="Групувати"/>
          <p:cNvGrpSpPr/>
          <p:nvPr/>
        </p:nvGrpSpPr>
        <p:grpSpPr>
          <a:xfrm>
            <a:off x="7834561" y="2242728"/>
            <a:ext cx="3389882" cy="1136651"/>
            <a:chOff x="0" y="0"/>
            <a:chExt cx="6779761" cy="2273300"/>
          </a:xfrm>
        </p:grpSpPr>
        <p:sp>
          <p:nvSpPr>
            <p:cNvPr id="130" name="присвійні"/>
            <p:cNvSpPr txBox="1"/>
            <p:nvPr/>
          </p:nvSpPr>
          <p:spPr>
            <a:xfrm>
              <a:off x="1518707" y="588491"/>
              <a:ext cx="5261054" cy="16414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10000">
                  <a:solidFill>
                    <a:srgbClr val="B92D5D"/>
                  </a:solidFill>
                </a:defRPr>
              </a:lvl1pPr>
            </a:lstStyle>
            <a:p>
              <a:pPr algn="ctr" defTabSz="412750" hangingPunct="0"/>
              <a:r>
                <a:rPr sz="5000" kern="0">
                  <a:latin typeface="Chalkboard SE Regular"/>
                  <a:sym typeface="Chalkboard SE Regular"/>
                </a:rPr>
                <a:t>присвійні</a:t>
              </a:r>
            </a:p>
          </p:txBody>
        </p:sp>
        <p:pic>
          <p:nvPicPr>
            <p:cNvPr id="131" name="IMG_2058.png" descr="IMG_2058.png"/>
            <p:cNvPicPr>
              <a:picLocks noChangeAspect="1"/>
            </p:cNvPicPr>
            <p:nvPr/>
          </p:nvPicPr>
          <p:blipFill>
            <a:blip r:embed="rId3"/>
            <a:srcRect l="37465" r="40202"/>
            <a:stretch>
              <a:fillRect/>
            </a:stretch>
          </p:blipFill>
          <p:spPr>
            <a:xfrm>
              <a:off x="0" y="0"/>
              <a:ext cx="1976855" cy="22733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</p:grpSp>
      <p:sp>
        <p:nvSpPr>
          <p:cNvPr id="133" name="високий"/>
          <p:cNvSpPr txBox="1"/>
          <p:nvPr/>
        </p:nvSpPr>
        <p:spPr>
          <a:xfrm>
            <a:off x="464251" y="3362345"/>
            <a:ext cx="2760611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високий</a:t>
            </a:r>
          </a:p>
        </p:txBody>
      </p:sp>
      <p:sp>
        <p:nvSpPr>
          <p:cNvPr id="134" name="солодкий"/>
          <p:cNvSpPr txBox="1"/>
          <p:nvPr/>
        </p:nvSpPr>
        <p:spPr>
          <a:xfrm>
            <a:off x="303388" y="4400174"/>
            <a:ext cx="3082337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солодкий</a:t>
            </a:r>
          </a:p>
        </p:txBody>
      </p:sp>
      <p:sp>
        <p:nvSpPr>
          <p:cNvPr id="135" name="глибокий"/>
          <p:cNvSpPr txBox="1"/>
          <p:nvPr/>
        </p:nvSpPr>
        <p:spPr>
          <a:xfrm>
            <a:off x="464251" y="5371348"/>
            <a:ext cx="2760611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глибокий</a:t>
            </a:r>
          </a:p>
        </p:txBody>
      </p:sp>
      <p:sp>
        <p:nvSpPr>
          <p:cNvPr id="136" name="скляний"/>
          <p:cNvSpPr txBox="1"/>
          <p:nvPr/>
        </p:nvSpPr>
        <p:spPr>
          <a:xfrm>
            <a:off x="4324897" y="3362345"/>
            <a:ext cx="2760611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скляний</a:t>
            </a:r>
          </a:p>
        </p:txBody>
      </p:sp>
      <p:sp>
        <p:nvSpPr>
          <p:cNvPr id="137" name="шкільний"/>
          <p:cNvSpPr txBox="1"/>
          <p:nvPr/>
        </p:nvSpPr>
        <p:spPr>
          <a:xfrm>
            <a:off x="4164033" y="4400174"/>
            <a:ext cx="3082338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шкільний</a:t>
            </a:r>
          </a:p>
        </p:txBody>
      </p:sp>
      <p:sp>
        <p:nvSpPr>
          <p:cNvPr id="138" name="текстовий"/>
          <p:cNvSpPr txBox="1"/>
          <p:nvPr/>
        </p:nvSpPr>
        <p:spPr>
          <a:xfrm>
            <a:off x="4281347" y="5371348"/>
            <a:ext cx="3131621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текстовий</a:t>
            </a:r>
          </a:p>
        </p:txBody>
      </p:sp>
      <p:sp>
        <p:nvSpPr>
          <p:cNvPr id="139" name="мамин"/>
          <p:cNvSpPr txBox="1"/>
          <p:nvPr/>
        </p:nvSpPr>
        <p:spPr>
          <a:xfrm>
            <a:off x="8469453" y="3362345"/>
            <a:ext cx="2760611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мамин</a:t>
            </a:r>
          </a:p>
        </p:txBody>
      </p:sp>
      <p:sp>
        <p:nvSpPr>
          <p:cNvPr id="140" name="Іванів"/>
          <p:cNvSpPr txBox="1"/>
          <p:nvPr/>
        </p:nvSpPr>
        <p:spPr>
          <a:xfrm>
            <a:off x="8308590" y="4400174"/>
            <a:ext cx="3082338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Іванів</a:t>
            </a:r>
          </a:p>
        </p:txBody>
      </p:sp>
      <p:sp>
        <p:nvSpPr>
          <p:cNvPr id="141" name="вовчий"/>
          <p:cNvSpPr txBox="1"/>
          <p:nvPr/>
        </p:nvSpPr>
        <p:spPr>
          <a:xfrm>
            <a:off x="8469453" y="5371348"/>
            <a:ext cx="2760611" cy="820738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>
            <a:lvl1pPr>
              <a:defRPr sz="10000">
                <a:solidFill>
                  <a:srgbClr val="333333"/>
                </a:solidFill>
              </a:defRPr>
            </a:lvl1pPr>
          </a:lstStyle>
          <a:p>
            <a:pPr algn="ctr" defTabSz="412750" hangingPunct="0"/>
            <a:r>
              <a:rPr sz="5000" kern="0">
                <a:latin typeface="Chalkboard SE Regular"/>
                <a:sym typeface="Chalkboard SE Regular"/>
              </a:rPr>
              <a:t>вовчий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indefinite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indefinite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indefinite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indefinite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indefinite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indefinite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indefinite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dur="indefinite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indefinite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indefinite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indefinite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 advAuto="0"/>
      <p:bldP spid="129" grpId="0" animBg="1" advAuto="0"/>
      <p:bldP spid="132" grpId="0" animBg="1" advAuto="0"/>
      <p:bldP spid="133" grpId="0" animBg="1" advAuto="0"/>
      <p:bldP spid="134" grpId="0" animBg="1" advAuto="0"/>
      <p:bldP spid="135" grpId="0" animBg="1" advAuto="0"/>
      <p:bldP spid="136" grpId="0" animBg="1" advAuto="0"/>
      <p:bldP spid="137" grpId="0" animBg="1" advAuto="0"/>
      <p:bldP spid="138" grpId="0" animBg="1" advAuto="0"/>
      <p:bldP spid="139" grpId="0" animBg="1" advAuto="0"/>
      <p:bldP spid="140" grpId="0" animBg="1" advAuto="0"/>
      <p:bldP spid="141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G_2572.jpeg" descr="IMG_257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44" name="позначають таку ознаку предмета, яка може бути в більшій чи меншій мірі:"/>
          <p:cNvSpPr txBox="1"/>
          <p:nvPr/>
        </p:nvSpPr>
        <p:spPr>
          <a:xfrm>
            <a:off x="795348" y="1809856"/>
            <a:ext cx="10601305" cy="1282402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/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позначають таку ознаку предмета, яка може бути в більшій чи меншій мірі:</a:t>
            </a:r>
          </a:p>
        </p:txBody>
      </p:sp>
      <p:sp>
        <p:nvSpPr>
          <p:cNvPr id="145" name="веселий, гіркий, солодкий, високий"/>
          <p:cNvSpPr txBox="1"/>
          <p:nvPr/>
        </p:nvSpPr>
        <p:spPr>
          <a:xfrm>
            <a:off x="1774490" y="3316399"/>
            <a:ext cx="8322792" cy="705321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ctr">
            <a:spAutoFit/>
          </a:bodyPr>
          <a:lstStyle>
            <a:lvl1pPr>
              <a:defRPr sz="8500">
                <a:solidFill>
                  <a:schemeClr val="accent3">
                    <a:hueOff val="914337"/>
                    <a:satOff val="31515"/>
                    <a:lumOff val="-30789"/>
                  </a:schemeClr>
                </a:solidFill>
              </a:defRPr>
            </a:lvl1pPr>
          </a:lstStyle>
          <a:p>
            <a:pPr algn="ctr" defTabSz="412750" hangingPunct="0"/>
            <a:r>
              <a:rPr sz="4250" kern="0">
                <a:solidFill>
                  <a:srgbClr val="61D836">
                    <a:hueOff val="914337"/>
                    <a:satOff val="31515"/>
                    <a:lumOff val="-30789"/>
                  </a:srgbClr>
                </a:solidFill>
                <a:latin typeface="Chalkboard SE Regular"/>
                <a:sym typeface="Chalkboard SE Regular"/>
              </a:rPr>
              <a:t>веселий, гіркий, солодкий, високий</a:t>
            </a:r>
          </a:p>
        </p:txBody>
      </p:sp>
      <p:sp>
        <p:nvSpPr>
          <p:cNvPr id="146" name="Зверни увагу: якісні прикметники можуть утворювати словосполучення з прислівником дуже."/>
          <p:cNvSpPr txBox="1"/>
          <p:nvPr/>
        </p:nvSpPr>
        <p:spPr>
          <a:xfrm>
            <a:off x="802745" y="4068531"/>
            <a:ext cx="10525740" cy="2013372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>
              <a:defRPr sz="850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</a:defRPr>
            </a:pPr>
            <a:r>
              <a:rPr sz="4250" kern="0">
                <a:solidFill>
                  <a:srgbClr val="FF644E">
                    <a:lumOff val="-29865"/>
                  </a:srgbClr>
                </a:solidFill>
                <a:latin typeface="Chalkboard SE Regular"/>
                <a:sym typeface="Chalkboard SE Regular"/>
              </a:rPr>
              <a:t>Зверни увагу:</a:t>
            </a:r>
            <a:r>
              <a:rPr sz="4250" kern="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  <a:latin typeface="Chalkboard SE Regular"/>
                <a:sym typeface="Chalkboard SE Regular"/>
              </a:rPr>
              <a:t> </a:t>
            </a:r>
            <a:r>
              <a:rPr sz="4250" kern="0">
                <a:solidFill>
                  <a:srgbClr val="00A2FF">
                    <a:hueOff val="114395"/>
                    <a:lumOff val="-24974"/>
                  </a:srgbClr>
                </a:solidFill>
                <a:latin typeface="Chalkboard SE Regular"/>
                <a:sym typeface="Chalkboard SE Regular"/>
              </a:rPr>
              <a:t>якісні прикметники можуть утворювати словосполучення з прислівником</a:t>
            </a:r>
            <a:r>
              <a:rPr sz="4250" kern="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  <a:latin typeface="Chalkboard SE Regular"/>
                <a:sym typeface="Chalkboard SE Regular"/>
              </a:rPr>
              <a:t> </a:t>
            </a:r>
            <a:r>
              <a:rPr sz="4250" kern="0">
                <a:solidFill>
                  <a:srgbClr val="EF5FA7">
                    <a:hueOff val="-146070"/>
                    <a:satOff val="-10047"/>
                    <a:lumOff val="-30625"/>
                  </a:srgbClr>
                </a:solidFill>
                <a:latin typeface="Chalkboard SE Regular"/>
                <a:sym typeface="Chalkboard SE Regular"/>
              </a:rPr>
              <a:t>дуже</a:t>
            </a:r>
            <a:r>
              <a:rPr sz="4250" kern="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  <a:latin typeface="Chalkboard SE Regular"/>
                <a:sym typeface="Chalkboard SE Regular"/>
              </a:rPr>
              <a:t>.</a:t>
            </a:r>
          </a:p>
        </p:txBody>
      </p:sp>
      <p:grpSp>
        <p:nvGrpSpPr>
          <p:cNvPr id="149" name="Групувати"/>
          <p:cNvGrpSpPr/>
          <p:nvPr/>
        </p:nvGrpSpPr>
        <p:grpSpPr>
          <a:xfrm>
            <a:off x="5067127" y="546681"/>
            <a:ext cx="2237276" cy="1136651"/>
            <a:chOff x="0" y="0"/>
            <a:chExt cx="4474551" cy="2273300"/>
          </a:xfrm>
        </p:grpSpPr>
        <p:pic>
          <p:nvPicPr>
            <p:cNvPr id="147" name="IMG_2058.png" descr="IMG_2058.png"/>
            <p:cNvPicPr>
              <a:picLocks noChangeAspect="1"/>
            </p:cNvPicPr>
            <p:nvPr/>
          </p:nvPicPr>
          <p:blipFill>
            <a:blip r:embed="rId3"/>
            <a:srcRect r="82970"/>
            <a:stretch>
              <a:fillRect/>
            </a:stretch>
          </p:blipFill>
          <p:spPr>
            <a:xfrm>
              <a:off x="0" y="0"/>
              <a:ext cx="1507413" cy="22733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sp>
          <p:nvSpPr>
            <p:cNvPr id="148" name="якісні"/>
            <p:cNvSpPr txBox="1"/>
            <p:nvPr/>
          </p:nvSpPr>
          <p:spPr>
            <a:xfrm>
              <a:off x="1348696" y="588491"/>
              <a:ext cx="3125855" cy="16414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10000">
                  <a:solidFill>
                    <a:srgbClr val="E6911C"/>
                  </a:solidFill>
                </a:defRPr>
              </a:lvl1pPr>
            </a:lstStyle>
            <a:p>
              <a:pPr algn="ctr" defTabSz="412750" hangingPunct="0"/>
              <a:r>
                <a:rPr sz="5000" kern="0">
                  <a:latin typeface="Chalkboard SE Regular"/>
                  <a:sym typeface="Chalkboard SE Regular"/>
                </a:rPr>
                <a:t>якісні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indefinite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indefinite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 advAuto="0"/>
      <p:bldP spid="145" grpId="0" animBg="1" advAuto="0"/>
      <p:bldP spid="146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G_2572.jpeg" descr="IMG_257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52" name="позначають  ознаку предмета, за його відношенням до інших предметів, дій чи обставин:"/>
          <p:cNvSpPr txBox="1"/>
          <p:nvPr/>
        </p:nvSpPr>
        <p:spPr>
          <a:xfrm>
            <a:off x="500054" y="1731755"/>
            <a:ext cx="11191893" cy="1159292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>
              <a:defRPr sz="7200"/>
            </a:pPr>
            <a:r>
              <a:rPr sz="3600" kern="0">
                <a:solidFill>
                  <a:srgbClr val="000000"/>
                </a:solidFill>
                <a:latin typeface="Chalkboard SE Regular"/>
                <a:sym typeface="Chalkboard SE Regular"/>
              </a:rPr>
              <a:t>позначають  ознаку предмета, за його </a:t>
            </a:r>
            <a:r>
              <a:rPr sz="3600" kern="0">
                <a:solidFill>
                  <a:srgbClr val="FF644E">
                    <a:lumOff val="-29865"/>
                  </a:srgbClr>
                </a:solidFill>
                <a:latin typeface="Chalkboard SE Regular"/>
                <a:sym typeface="Chalkboard SE Regular"/>
              </a:rPr>
              <a:t>відношенням</a:t>
            </a:r>
            <a:r>
              <a:rPr sz="3600" kern="0">
                <a:solidFill>
                  <a:srgbClr val="000000"/>
                </a:solidFill>
                <a:latin typeface="Chalkboard SE Regular"/>
                <a:sym typeface="Chalkboard SE Regular"/>
              </a:rPr>
              <a:t> до інших предметів, дій чи обставин:</a:t>
            </a:r>
          </a:p>
        </p:txBody>
      </p:sp>
      <p:sp>
        <p:nvSpPr>
          <p:cNvPr id="153" name="паперовий, шкільний, річний, гірський"/>
          <p:cNvSpPr txBox="1"/>
          <p:nvPr/>
        </p:nvSpPr>
        <p:spPr>
          <a:xfrm>
            <a:off x="1540628" y="3197481"/>
            <a:ext cx="9026510" cy="705321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ctr">
            <a:spAutoFit/>
          </a:bodyPr>
          <a:lstStyle>
            <a:lvl1pPr>
              <a:defRPr sz="8500">
                <a:solidFill>
                  <a:schemeClr val="accent3">
                    <a:hueOff val="914337"/>
                    <a:satOff val="31515"/>
                    <a:lumOff val="-30789"/>
                  </a:schemeClr>
                </a:solidFill>
              </a:defRPr>
            </a:lvl1pPr>
          </a:lstStyle>
          <a:p>
            <a:pPr algn="ctr" defTabSz="412750" hangingPunct="0"/>
            <a:r>
              <a:rPr sz="4250" kern="0">
                <a:solidFill>
                  <a:srgbClr val="61D836">
                    <a:hueOff val="914337"/>
                    <a:satOff val="31515"/>
                    <a:lumOff val="-30789"/>
                  </a:srgbClr>
                </a:solidFill>
                <a:latin typeface="Chalkboard SE Regular"/>
                <a:sym typeface="Chalkboard SE Regular"/>
              </a:rPr>
              <a:t>паперовий, шкільний, річний, гірський</a:t>
            </a:r>
          </a:p>
        </p:txBody>
      </p:sp>
      <p:sp>
        <p:nvSpPr>
          <p:cNvPr id="154" name="Зверни увагу: відносні прикметники НЕ утворюють словосполучення з прислівником дуже."/>
          <p:cNvSpPr txBox="1"/>
          <p:nvPr/>
        </p:nvSpPr>
        <p:spPr>
          <a:xfrm>
            <a:off x="918147" y="4150186"/>
            <a:ext cx="10271472" cy="2013372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>
              <a:defRPr sz="850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</a:defRPr>
            </a:pPr>
            <a:r>
              <a:rPr sz="4250" kern="0">
                <a:solidFill>
                  <a:srgbClr val="FF644E">
                    <a:lumOff val="-29865"/>
                  </a:srgbClr>
                </a:solidFill>
                <a:latin typeface="Chalkboard SE Regular"/>
                <a:sym typeface="Chalkboard SE Regular"/>
              </a:rPr>
              <a:t>Зверни увагу:</a:t>
            </a:r>
            <a:r>
              <a:rPr sz="4250" kern="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  <a:latin typeface="Chalkboard SE Regular"/>
                <a:sym typeface="Chalkboard SE Regular"/>
              </a:rPr>
              <a:t> </a:t>
            </a:r>
            <a:r>
              <a:rPr sz="4250" kern="0">
                <a:solidFill>
                  <a:srgbClr val="00A2FF">
                    <a:hueOff val="114395"/>
                    <a:lumOff val="-24974"/>
                  </a:srgbClr>
                </a:solidFill>
                <a:latin typeface="Chalkboard SE Regular"/>
                <a:sym typeface="Chalkboard SE Regular"/>
              </a:rPr>
              <a:t>відносні прикметники </a:t>
            </a:r>
            <a:r>
              <a:rPr sz="4250" kern="0">
                <a:solidFill>
                  <a:srgbClr val="FF644E">
                    <a:lumOff val="-29865"/>
                  </a:srgbClr>
                </a:solidFill>
                <a:latin typeface="Chalkboard SE Regular"/>
                <a:sym typeface="Chalkboard SE Regular"/>
              </a:rPr>
              <a:t>НЕ</a:t>
            </a:r>
            <a:r>
              <a:rPr sz="4250" kern="0">
                <a:solidFill>
                  <a:srgbClr val="00A2FF">
                    <a:hueOff val="114395"/>
                    <a:lumOff val="-24974"/>
                  </a:srgbClr>
                </a:solidFill>
                <a:latin typeface="Chalkboard SE Regular"/>
                <a:sym typeface="Chalkboard SE Regular"/>
              </a:rPr>
              <a:t> утворюють словосполучення з прислівником</a:t>
            </a:r>
            <a:r>
              <a:rPr sz="4250" kern="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  <a:latin typeface="Chalkboard SE Regular"/>
                <a:sym typeface="Chalkboard SE Regular"/>
              </a:rPr>
              <a:t> </a:t>
            </a:r>
            <a:r>
              <a:rPr sz="4250" kern="0">
                <a:solidFill>
                  <a:srgbClr val="EF5FA7">
                    <a:hueOff val="-146070"/>
                    <a:satOff val="-10047"/>
                    <a:lumOff val="-30625"/>
                  </a:srgbClr>
                </a:solidFill>
                <a:latin typeface="Chalkboard SE Regular"/>
                <a:sym typeface="Chalkboard SE Regular"/>
              </a:rPr>
              <a:t>дуже</a:t>
            </a:r>
            <a:r>
              <a:rPr sz="4250" kern="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  <a:latin typeface="Chalkboard SE Regular"/>
                <a:sym typeface="Chalkboard SE Regular"/>
              </a:rPr>
              <a:t>.</a:t>
            </a:r>
          </a:p>
        </p:txBody>
      </p:sp>
      <p:grpSp>
        <p:nvGrpSpPr>
          <p:cNvPr id="157" name="Групувати"/>
          <p:cNvGrpSpPr/>
          <p:nvPr/>
        </p:nvGrpSpPr>
        <p:grpSpPr>
          <a:xfrm>
            <a:off x="4337294" y="400014"/>
            <a:ext cx="3433178" cy="1136651"/>
            <a:chOff x="0" y="0"/>
            <a:chExt cx="6866353" cy="2273301"/>
          </a:xfrm>
        </p:grpSpPr>
        <p:pic>
          <p:nvPicPr>
            <p:cNvPr id="155" name="IMG_2058.png" descr="IMG_2058.png"/>
            <p:cNvPicPr>
              <a:picLocks noChangeAspect="1"/>
            </p:cNvPicPr>
            <p:nvPr/>
          </p:nvPicPr>
          <p:blipFill>
            <a:blip r:embed="rId3"/>
            <a:srcRect l="18475" r="60902"/>
            <a:stretch>
              <a:fillRect/>
            </a:stretch>
          </p:blipFill>
          <p:spPr>
            <a:xfrm>
              <a:off x="0" y="0"/>
              <a:ext cx="1825422" cy="2273301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  <p:sp>
          <p:nvSpPr>
            <p:cNvPr id="156" name="відносні"/>
            <p:cNvSpPr txBox="1"/>
            <p:nvPr/>
          </p:nvSpPr>
          <p:spPr>
            <a:xfrm>
              <a:off x="1055192" y="588492"/>
              <a:ext cx="5811161" cy="16414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spAutoFit/>
            </a:bodyPr>
            <a:lstStyle>
              <a:lvl1pPr>
                <a:defRPr sz="10000">
                  <a:solidFill>
                    <a:srgbClr val="5439AA"/>
                  </a:solidFill>
                </a:defRPr>
              </a:lvl1pPr>
            </a:lstStyle>
            <a:p>
              <a:pPr algn="ctr" defTabSz="412750" hangingPunct="0"/>
              <a:r>
                <a:rPr sz="5000" kern="0">
                  <a:latin typeface="Chalkboard SE Regular"/>
                  <a:sym typeface="Chalkboard SE Regular"/>
                </a:rPr>
                <a:t>відносні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indefinite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indefinite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 animBg="1" advAuto="0"/>
      <p:bldP spid="153" grpId="0" animBg="1" advAuto="0"/>
      <p:bldP spid="154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IMG_2572.jpeg" descr="IMG_257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60" name="позначають  належність чого-небудь людині або тварині:"/>
          <p:cNvSpPr txBox="1"/>
          <p:nvPr/>
        </p:nvSpPr>
        <p:spPr>
          <a:xfrm>
            <a:off x="795348" y="1670200"/>
            <a:ext cx="10601305" cy="1282402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/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позначають  належність чого-небудь </a:t>
            </a:r>
            <a:r>
              <a:rPr sz="4000" kern="0">
                <a:solidFill>
                  <a:srgbClr val="EF5FA7">
                    <a:hueOff val="-146070"/>
                    <a:satOff val="-10047"/>
                    <a:lumOff val="-30625"/>
                  </a:srgbClr>
                </a:solidFill>
                <a:latin typeface="Chalkboard SE Regular"/>
                <a:sym typeface="Chalkboard SE Regular"/>
              </a:rPr>
              <a:t>людині</a:t>
            </a:r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 або </a:t>
            </a:r>
            <a:r>
              <a:rPr sz="4000" kern="0">
                <a:solidFill>
                  <a:srgbClr val="EF5FA7">
                    <a:hueOff val="-146070"/>
                    <a:satOff val="-10047"/>
                    <a:lumOff val="-30625"/>
                  </a:srgbClr>
                </a:solidFill>
                <a:latin typeface="Chalkboard SE Regular"/>
                <a:sym typeface="Chalkboard SE Regular"/>
              </a:rPr>
              <a:t>тварині</a:t>
            </a:r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:</a:t>
            </a:r>
          </a:p>
        </p:txBody>
      </p:sp>
      <p:sp>
        <p:nvSpPr>
          <p:cNvPr id="161" name="мамин, Оленчин, заячий, воронячий"/>
          <p:cNvSpPr txBox="1"/>
          <p:nvPr/>
        </p:nvSpPr>
        <p:spPr>
          <a:xfrm>
            <a:off x="1674409" y="3224750"/>
            <a:ext cx="8569655" cy="705321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ctr">
            <a:spAutoFit/>
          </a:bodyPr>
          <a:lstStyle>
            <a:lvl1pPr>
              <a:defRPr sz="8500">
                <a:solidFill>
                  <a:schemeClr val="accent3">
                    <a:hueOff val="914337"/>
                    <a:satOff val="31515"/>
                    <a:lumOff val="-30789"/>
                  </a:schemeClr>
                </a:solidFill>
              </a:defRPr>
            </a:lvl1pPr>
          </a:lstStyle>
          <a:p>
            <a:pPr algn="ctr" defTabSz="412750" hangingPunct="0"/>
            <a:r>
              <a:rPr sz="4250" kern="0">
                <a:solidFill>
                  <a:srgbClr val="61D836">
                    <a:hueOff val="914337"/>
                    <a:satOff val="31515"/>
                    <a:lumOff val="-30789"/>
                  </a:srgbClr>
                </a:solidFill>
                <a:latin typeface="Chalkboard SE Regular"/>
                <a:sym typeface="Chalkboard SE Regular"/>
              </a:rPr>
              <a:t>мамин, Оленчин, заячий, воронячий</a:t>
            </a:r>
          </a:p>
        </p:txBody>
      </p:sp>
      <p:sp>
        <p:nvSpPr>
          <p:cNvPr id="162" name="Зверни увагу: присвійні прикметники відповідають на питання чий?"/>
          <p:cNvSpPr txBox="1"/>
          <p:nvPr/>
        </p:nvSpPr>
        <p:spPr>
          <a:xfrm>
            <a:off x="1171797" y="4674062"/>
            <a:ext cx="10271472" cy="1359346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>
              <a:defRPr sz="850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</a:defRPr>
            </a:pPr>
            <a:r>
              <a:rPr sz="4250" kern="0">
                <a:solidFill>
                  <a:srgbClr val="FF644E">
                    <a:lumOff val="-29865"/>
                  </a:srgbClr>
                </a:solidFill>
                <a:latin typeface="Chalkboard SE Regular"/>
                <a:sym typeface="Chalkboard SE Regular"/>
              </a:rPr>
              <a:t>Зверни увагу:</a:t>
            </a:r>
            <a:r>
              <a:rPr sz="4250" kern="0">
                <a:solidFill>
                  <a:srgbClr val="16E7CF">
                    <a:hueOff val="260011"/>
                    <a:satOff val="17755"/>
                    <a:lumOff val="-25436"/>
                  </a:srgbClr>
                </a:solidFill>
                <a:latin typeface="Chalkboard SE Regular"/>
                <a:sym typeface="Chalkboard SE Regular"/>
              </a:rPr>
              <a:t> </a:t>
            </a:r>
            <a:r>
              <a:rPr sz="4250" kern="0">
                <a:solidFill>
                  <a:srgbClr val="00A2FF">
                    <a:hueOff val="114395"/>
                    <a:lumOff val="-24974"/>
                  </a:srgbClr>
                </a:solidFill>
                <a:latin typeface="Chalkboard SE Regular"/>
                <a:sym typeface="Chalkboard SE Regular"/>
              </a:rPr>
              <a:t>присвійні прикметники відповідають на питання </a:t>
            </a:r>
            <a:r>
              <a:rPr sz="4250" kern="0">
                <a:solidFill>
                  <a:srgbClr val="EF5FA7">
                    <a:hueOff val="-146070"/>
                    <a:satOff val="-10047"/>
                    <a:lumOff val="-30625"/>
                  </a:srgbClr>
                </a:solidFill>
                <a:latin typeface="Chalkboard SE Regular"/>
                <a:sym typeface="Chalkboard SE Regular"/>
              </a:rPr>
              <a:t>чий?</a:t>
            </a:r>
          </a:p>
        </p:txBody>
      </p:sp>
      <p:grpSp>
        <p:nvGrpSpPr>
          <p:cNvPr id="165" name="Групувати"/>
          <p:cNvGrpSpPr/>
          <p:nvPr/>
        </p:nvGrpSpPr>
        <p:grpSpPr>
          <a:xfrm>
            <a:off x="4271413" y="456525"/>
            <a:ext cx="3389882" cy="1136651"/>
            <a:chOff x="0" y="0"/>
            <a:chExt cx="6779760" cy="2273300"/>
          </a:xfrm>
        </p:grpSpPr>
        <p:sp>
          <p:nvSpPr>
            <p:cNvPr id="163" name="присвійні"/>
            <p:cNvSpPr txBox="1"/>
            <p:nvPr/>
          </p:nvSpPr>
          <p:spPr>
            <a:xfrm>
              <a:off x="1518707" y="588491"/>
              <a:ext cx="5261053" cy="16414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10000">
                  <a:solidFill>
                    <a:srgbClr val="B92D5D"/>
                  </a:solidFill>
                </a:defRPr>
              </a:lvl1pPr>
            </a:lstStyle>
            <a:p>
              <a:pPr algn="ctr" defTabSz="412750" hangingPunct="0"/>
              <a:r>
                <a:rPr sz="5000" kern="0">
                  <a:latin typeface="Chalkboard SE Regular"/>
                  <a:sym typeface="Chalkboard SE Regular"/>
                </a:rPr>
                <a:t>присвійні</a:t>
              </a:r>
            </a:p>
          </p:txBody>
        </p:sp>
        <p:pic>
          <p:nvPicPr>
            <p:cNvPr id="164" name="IMG_2058.png" descr="IMG_2058.png"/>
            <p:cNvPicPr>
              <a:picLocks noChangeAspect="1"/>
            </p:cNvPicPr>
            <p:nvPr/>
          </p:nvPicPr>
          <p:blipFill>
            <a:blip r:embed="rId3"/>
            <a:srcRect l="37465" r="40202"/>
            <a:stretch>
              <a:fillRect/>
            </a:stretch>
          </p:blipFill>
          <p:spPr>
            <a:xfrm>
              <a:off x="0" y="0"/>
              <a:ext cx="1976855" cy="2273300"/>
            </a:xfrm>
            <a:prstGeom prst="rect">
              <a:avLst/>
            </a:prstGeom>
            <a:ln w="12700" cap="flat">
              <a:noFill/>
              <a:miter lim="400000"/>
              <a:headEnd/>
              <a:tailEnd/>
            </a:ln>
            <a:effectLst/>
          </p:spPr>
        </p:pic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indefinite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indefinite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 advAuto="0"/>
      <p:bldP spid="161" grpId="0" animBg="1" advAuto="0"/>
      <p:bldP spid="162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IMG_2572.jpeg" descr="IMG_257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68" name="Познач усі якісні прикметники."/>
          <p:cNvSpPr txBox="1"/>
          <p:nvPr/>
        </p:nvSpPr>
        <p:spPr>
          <a:xfrm>
            <a:off x="841881" y="379224"/>
            <a:ext cx="10601305" cy="666849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/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Познач усі </a:t>
            </a:r>
            <a:r>
              <a:rPr sz="4000" kern="0">
                <a:solidFill>
                  <a:srgbClr val="FF644E">
                    <a:lumOff val="-29865"/>
                  </a:srgbClr>
                </a:solidFill>
                <a:latin typeface="Chalkboard SE Regular"/>
                <a:sym typeface="Chalkboard SE Regular"/>
              </a:rPr>
              <a:t>якісні</a:t>
            </a:r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 прикметники.</a:t>
            </a:r>
          </a:p>
        </p:txBody>
      </p:sp>
      <p:graphicFrame>
        <p:nvGraphicFramePr>
          <p:cNvPr id="169" name="Таблиця 1"/>
          <p:cNvGraphicFramePr/>
          <p:nvPr/>
        </p:nvGraphicFramePr>
        <p:xfrm>
          <a:off x="518782" y="1152547"/>
          <a:ext cx="11055879" cy="5126786"/>
        </p:xfrm>
        <a:graphic>
          <a:graphicData uri="http://schemas.openxmlformats.org/drawingml/2006/table">
            <a:tbl>
              <a:tblPr/>
              <a:tblGrid>
                <a:gridCol w="3685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5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5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23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суворий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сестрин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смачний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3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твердий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прозорий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темний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23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собачий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сміливий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свіжий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3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морський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річковий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земляний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3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поетів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качиний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орлиний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23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міцний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яблучний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сумний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23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штучний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короткий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ніжний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70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562916" y="1169822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1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562916" y="1988452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2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562916" y="4834542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3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4241136" y="1988452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4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4241136" y="2669054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5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4241136" y="5576562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6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7947389" y="1169822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7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7947389" y="1988452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8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7947389" y="2669054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79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7947389" y="4884199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80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7947389" y="5576562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indefinite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indefinite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indefinite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indefinite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indefinite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indefinite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indefinite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indefinite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dur="indefinite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dur="indefinite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animBg="1" advAuto="0"/>
      <p:bldP spid="171" grpId="0" animBg="1" advAuto="0"/>
      <p:bldP spid="172" grpId="0" animBg="1" advAuto="0"/>
      <p:bldP spid="173" grpId="0" animBg="1" advAuto="0"/>
      <p:bldP spid="174" grpId="0" animBg="1" advAuto="0"/>
      <p:bldP spid="175" grpId="0" animBg="1" advAuto="0"/>
      <p:bldP spid="176" grpId="0" animBg="1" advAuto="0"/>
      <p:bldP spid="177" grpId="0" animBg="1" advAuto="0"/>
      <p:bldP spid="178" grpId="0" animBg="1" advAuto="0"/>
      <p:bldP spid="179" grpId="0" animBg="1" advAuto="0"/>
      <p:bldP spid="180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IMG_2572.jpeg" descr="IMG_257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83" name="Познач усі відносні прикметники."/>
          <p:cNvSpPr txBox="1"/>
          <p:nvPr/>
        </p:nvSpPr>
        <p:spPr>
          <a:xfrm>
            <a:off x="795348" y="325961"/>
            <a:ext cx="10601305" cy="666849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 anchor="ctr">
            <a:spAutoFit/>
          </a:bodyPr>
          <a:lstStyle/>
          <a:p>
            <a:pPr algn="ctr" defTabSz="412750" hangingPunct="0"/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Познач усі </a:t>
            </a:r>
            <a:r>
              <a:rPr sz="4000" kern="0">
                <a:solidFill>
                  <a:srgbClr val="FF644E">
                    <a:lumOff val="-29865"/>
                  </a:srgbClr>
                </a:solidFill>
                <a:latin typeface="Chalkboard SE Regular"/>
                <a:sym typeface="Chalkboard SE Regular"/>
              </a:rPr>
              <a:t>відносні</a:t>
            </a:r>
            <a:r>
              <a:rPr sz="4000" kern="0">
                <a:solidFill>
                  <a:srgbClr val="000000"/>
                </a:solidFill>
                <a:latin typeface="Chalkboard SE Regular"/>
                <a:sym typeface="Chalkboard SE Regular"/>
              </a:rPr>
              <a:t> прикметники.</a:t>
            </a:r>
          </a:p>
        </p:txBody>
      </p:sp>
      <p:graphicFrame>
        <p:nvGraphicFramePr>
          <p:cNvPr id="184" name="Таблиця 1"/>
          <p:cNvGraphicFramePr/>
          <p:nvPr/>
        </p:nvGraphicFramePr>
        <p:xfrm>
          <a:off x="508729" y="1118019"/>
          <a:ext cx="11174544" cy="5259744"/>
        </p:xfrm>
        <a:graphic>
          <a:graphicData uri="http://schemas.openxmlformats.org/drawingml/2006/table">
            <a:tbl>
              <a:tblPr/>
              <a:tblGrid>
                <a:gridCol w="3724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4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4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139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довгий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весняний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пісочний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39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кімнатний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тихий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ведмежий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39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лікарів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дощовий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красивий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39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денний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вовчий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злий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39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стрункий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місячний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цегляний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139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річний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легкий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відомий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139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молодий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дорогий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800">
                          <a:solidFill>
                            <a:schemeClr val="accent1">
                              <a:hueOff val="114395"/>
                              <a:lumOff val="-24974"/>
                            </a:schemeClr>
                          </a:solidFill>
                          <a:latin typeface="Chalkboard SE Regular"/>
                          <a:ea typeface="Chalkboard SE Regular"/>
                          <a:cs typeface="Chalkboard SE Regular"/>
                          <a:sym typeface="Chalkboard SE Regular"/>
                        </a:rPr>
                        <a:t>воєнний</a:t>
                      </a:r>
                    </a:p>
                  </a:txBody>
                  <a:tcPr marL="25400" marR="25400" marT="25400" marB="25400" anchor="ctr" horzOverflow="overflow">
                    <a:lnL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L>
                    <a:lnR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R>
                    <a:lnT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T>
                    <a:lnB w="50800">
                      <a:solidFill>
                        <a:srgbClr val="002452"/>
                      </a:solidFill>
                      <a:custDash>
                        <a:ds d="200000" sp="200000"/>
                      </a:custDash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85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547773" y="3424942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86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547773" y="4940496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87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4288161" y="1200108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88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4288161" y="2699292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89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4288161" y="4198476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90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8013406" y="1200108"/>
            <a:ext cx="626417" cy="6458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91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8013406" y="4198476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92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8013406" y="5697660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  <p:pic>
        <p:nvPicPr>
          <p:cNvPr id="193" name="IMG_2588.jpeg" descr="IMG_2588.jpeg"/>
          <p:cNvPicPr>
            <a:picLocks noChangeAspect="1"/>
          </p:cNvPicPr>
          <p:nvPr/>
        </p:nvPicPr>
        <p:blipFill>
          <a:blip r:embed="rId3"/>
          <a:srcRect l="3872" t="3465" r="3836" b="8317"/>
          <a:stretch>
            <a:fillRect/>
          </a:stretch>
        </p:blipFill>
        <p:spPr>
          <a:xfrm>
            <a:off x="547773" y="1912793"/>
            <a:ext cx="626417" cy="64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581" extrusionOk="0">
                <a:moveTo>
                  <a:pt x="14571" y="2"/>
                </a:moveTo>
                <a:cubicBezTo>
                  <a:pt x="12516" y="8"/>
                  <a:pt x="8957" y="46"/>
                  <a:pt x="6666" y="88"/>
                </a:cubicBezTo>
                <a:cubicBezTo>
                  <a:pt x="1991" y="175"/>
                  <a:pt x="1884" y="196"/>
                  <a:pt x="1001" y="950"/>
                </a:cubicBezTo>
                <a:cubicBezTo>
                  <a:pt x="431" y="1437"/>
                  <a:pt x="110" y="2164"/>
                  <a:pt x="17" y="3165"/>
                </a:cubicBezTo>
                <a:cubicBezTo>
                  <a:pt x="-16" y="3528"/>
                  <a:pt x="0" y="7083"/>
                  <a:pt x="52" y="11068"/>
                </a:cubicBezTo>
                <a:cubicBezTo>
                  <a:pt x="143" y="18084"/>
                  <a:pt x="152" y="18334"/>
                  <a:pt x="380" y="19011"/>
                </a:cubicBezTo>
                <a:cubicBezTo>
                  <a:pt x="704" y="19978"/>
                  <a:pt x="1188" y="20619"/>
                  <a:pt x="1944" y="21073"/>
                </a:cubicBezTo>
                <a:cubicBezTo>
                  <a:pt x="2540" y="21431"/>
                  <a:pt x="2631" y="21454"/>
                  <a:pt x="3516" y="21458"/>
                </a:cubicBezTo>
                <a:cubicBezTo>
                  <a:pt x="4031" y="21460"/>
                  <a:pt x="4997" y="21423"/>
                  <a:pt x="5668" y="21371"/>
                </a:cubicBezTo>
                <a:cubicBezTo>
                  <a:pt x="6509" y="21307"/>
                  <a:pt x="6965" y="21307"/>
                  <a:pt x="7130" y="21385"/>
                </a:cubicBezTo>
                <a:cubicBezTo>
                  <a:pt x="7262" y="21447"/>
                  <a:pt x="7444" y="21527"/>
                  <a:pt x="7534" y="21557"/>
                </a:cubicBezTo>
                <a:cubicBezTo>
                  <a:pt x="7623" y="21587"/>
                  <a:pt x="8207" y="21590"/>
                  <a:pt x="8832" y="21564"/>
                </a:cubicBezTo>
                <a:cubicBezTo>
                  <a:pt x="12974" y="21389"/>
                  <a:pt x="15915" y="21359"/>
                  <a:pt x="17892" y="21471"/>
                </a:cubicBezTo>
                <a:cubicBezTo>
                  <a:pt x="18935" y="21530"/>
                  <a:pt x="19038" y="21514"/>
                  <a:pt x="19655" y="21245"/>
                </a:cubicBezTo>
                <a:cubicBezTo>
                  <a:pt x="20015" y="21089"/>
                  <a:pt x="20460" y="20794"/>
                  <a:pt x="20646" y="20589"/>
                </a:cubicBezTo>
                <a:cubicBezTo>
                  <a:pt x="21095" y="20093"/>
                  <a:pt x="21488" y="19238"/>
                  <a:pt x="21554" y="18613"/>
                </a:cubicBezTo>
                <a:cubicBezTo>
                  <a:pt x="21584" y="18334"/>
                  <a:pt x="21567" y="14582"/>
                  <a:pt x="21520" y="10279"/>
                </a:cubicBezTo>
                <a:lnTo>
                  <a:pt x="21438" y="2455"/>
                </a:lnTo>
                <a:lnTo>
                  <a:pt x="21076" y="1746"/>
                </a:lnTo>
                <a:cubicBezTo>
                  <a:pt x="20785" y="1173"/>
                  <a:pt x="20611" y="960"/>
                  <a:pt x="20160" y="672"/>
                </a:cubicBezTo>
                <a:cubicBezTo>
                  <a:pt x="19172" y="38"/>
                  <a:pt x="18759" y="-10"/>
                  <a:pt x="14571" y="2"/>
                </a:cubicBezTo>
                <a:close/>
              </a:path>
            </a:pathLst>
          </a:custGeom>
          <a:ln w="12700">
            <a:miter lim="4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indefinite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indefinite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indefinite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dur="indefinite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indefinite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indefinite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indefinite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indefinite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indefinite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 animBg="1" advAuto="0"/>
      <p:bldP spid="186" grpId="0" animBg="1" advAuto="0"/>
      <p:bldP spid="187" grpId="0" animBg="1" advAuto="0"/>
      <p:bldP spid="188" grpId="0" animBg="1" advAuto="0"/>
      <p:bldP spid="189" grpId="0" animBg="1" advAuto="0"/>
      <p:bldP spid="190" grpId="0" animBg="1" advAuto="0"/>
      <p:bldP spid="191" grpId="0" animBg="1" advAuto="0"/>
      <p:bldP spid="192" grpId="0" animBg="1" advAuto="0"/>
      <p:bldP spid="193" grpId="0" animBg="1" advAuto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halkboard SE Regular"/>
            <a:ea typeface="Chalkboard SE Regular"/>
            <a:cs typeface="Chalkboard SE Regular"/>
            <a:sym typeface="Chalkboard SE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173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Chalkboard SE Regular</vt:lpstr>
      <vt:lpstr>Helvetica Neue</vt:lpstr>
      <vt:lpstr>Helvetica Neue Light</vt:lpstr>
      <vt:lpstr>Helvetica Neue Medium</vt:lpstr>
      <vt:lpstr>Office Theme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Катерина Степанчук</dc:creator>
  <cp:lastModifiedBy>Катерина Степанчук</cp:lastModifiedBy>
  <cp:revision>1</cp:revision>
  <dcterms:created xsi:type="dcterms:W3CDTF">2026-04-21T03:17:20Z</dcterms:created>
  <dcterms:modified xsi:type="dcterms:W3CDTF">2026-04-21T03:19:22Z</dcterms:modified>
</cp:coreProperties>
</file>